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B5"/>
    <a:srgbClr val="00388D"/>
    <a:srgbClr val="0058AE"/>
    <a:srgbClr val="013182"/>
    <a:srgbClr val="003387"/>
    <a:srgbClr val="0A52A6"/>
    <a:srgbClr val="023B8D"/>
    <a:srgbClr val="0154B0"/>
    <a:srgbClr val="003D8E"/>
    <a:srgbClr val="003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83" d="100"/>
          <a:sy n="83" d="100"/>
        </p:scale>
        <p:origin x="1056" y="-8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457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246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76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7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611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749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743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532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132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322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149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12/15/2023</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06765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2402" y="1515537"/>
            <a:ext cx="3060000" cy="7218898"/>
          </a:xfrm>
        </p:spPr>
        <p:txBody>
          <a:bodyPr/>
          <a:lstStyle/>
          <a:p>
            <a:pPr marL="0" indent="0">
              <a:lnSpc>
                <a:spcPct val="100000"/>
              </a:lnSpc>
              <a:spcBef>
                <a:spcPts val="0"/>
              </a:spcBef>
              <a:buNone/>
            </a:pPr>
            <a:endParaRPr lang="en-IE" sz="1100" b="1" dirty="0">
              <a:latin typeface="Helvetica" panose="020B0604020202020204" pitchFamily="34" charset="0"/>
              <a:cs typeface="Helvetica" panose="020B0604020202020204" pitchFamily="34" charset="0"/>
            </a:endParaRPr>
          </a:p>
          <a:p>
            <a:pPr marL="0" indent="0">
              <a:lnSpc>
                <a:spcPct val="100000"/>
              </a:lnSpc>
              <a:spcBef>
                <a:spcPts val="0"/>
              </a:spcBef>
              <a:buNone/>
            </a:pPr>
            <a:endParaRPr lang="en-IE" sz="1100" b="1" dirty="0">
              <a:latin typeface="Helvetica" panose="020B0604020202020204" pitchFamily="34" charset="0"/>
              <a:cs typeface="Helvetica" panose="020B0604020202020204" pitchFamily="34" charset="0"/>
            </a:endParaRPr>
          </a:p>
          <a:p>
            <a:pPr marL="0" indent="0">
              <a:lnSpc>
                <a:spcPct val="100000"/>
              </a:lnSpc>
              <a:spcBef>
                <a:spcPts val="0"/>
              </a:spcBef>
              <a:buNone/>
            </a:pPr>
            <a:endParaRPr lang="en-IE" sz="1100" b="1" dirty="0">
              <a:latin typeface="Helvetica" panose="020B0604020202020204" pitchFamily="34" charset="0"/>
              <a:cs typeface="Helvetica" panose="020B0604020202020204" pitchFamily="34" charset="0"/>
            </a:endParaRPr>
          </a:p>
        </p:txBody>
      </p:sp>
      <p:sp>
        <p:nvSpPr>
          <p:cNvPr id="6" name="Content Placeholder 5"/>
          <p:cNvSpPr>
            <a:spLocks noGrp="1"/>
          </p:cNvSpPr>
          <p:nvPr>
            <p:ph sz="half" idx="2"/>
          </p:nvPr>
        </p:nvSpPr>
        <p:spPr>
          <a:xfrm>
            <a:off x="3465179" y="1531156"/>
            <a:ext cx="3060000" cy="7218899"/>
          </a:xfrm>
        </p:spPr>
        <p:txBody>
          <a:bodyPr/>
          <a:lstStyle/>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indent="0">
              <a:buNone/>
            </a:pPr>
            <a:endParaRPr lang="en-IE" dirty="0"/>
          </a:p>
        </p:txBody>
      </p:sp>
      <p:sp>
        <p:nvSpPr>
          <p:cNvPr id="7" name="Rounded Rectangle 6"/>
          <p:cNvSpPr/>
          <p:nvPr/>
        </p:nvSpPr>
        <p:spPr>
          <a:xfrm>
            <a:off x="286603" y="188822"/>
            <a:ext cx="6237027" cy="1257841"/>
          </a:xfrm>
          <a:prstGeom prst="roundRect">
            <a:avLst/>
          </a:prstGeom>
          <a:gradFill>
            <a:gsLst>
              <a:gs pos="26667">
                <a:srgbClr val="29323F"/>
              </a:gs>
              <a:gs pos="50000">
                <a:schemeClr val="tx2">
                  <a:lumMod val="50000"/>
                </a:schemeClr>
              </a:gs>
              <a:gs pos="50000">
                <a:schemeClr val="tx2">
                  <a:lumMod val="50000"/>
                </a:schemeClr>
              </a:gs>
              <a:gs pos="50000">
                <a:schemeClr val="tx2"/>
              </a:gs>
              <a:gs pos="50000">
                <a:schemeClr val="tx2">
                  <a:lumMod val="50000"/>
                </a:schemeClr>
              </a:gs>
              <a:gs pos="50000">
                <a:schemeClr val="accent1">
                  <a:lumMod val="50000"/>
                </a:schemeClr>
              </a:gs>
              <a:gs pos="5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itle 3"/>
          <p:cNvSpPr>
            <a:spLocks noGrp="1"/>
          </p:cNvSpPr>
          <p:nvPr>
            <p:ph type="title"/>
          </p:nvPr>
        </p:nvSpPr>
        <p:spPr>
          <a:xfrm>
            <a:off x="281608" y="174967"/>
            <a:ext cx="6264000" cy="1254065"/>
          </a:xfrm>
          <a:noFill/>
          <a:ln>
            <a:noFill/>
            <a:miter lim="800000"/>
          </a:ln>
          <a:effectLst>
            <a:softEdge rad="0"/>
          </a:effectLst>
        </p:spPr>
        <p:txBody>
          <a:bodyPr>
            <a:noAutofit/>
          </a:bodyPr>
          <a:lstStyle/>
          <a:p>
            <a:pPr algn="ctr">
              <a:lnSpc>
                <a:spcPct val="100000"/>
              </a:lnSpc>
            </a:pPr>
            <a:r>
              <a:rPr lang="en-IE" sz="2000" b="1" dirty="0">
                <a:solidFill>
                  <a:schemeClr val="bg2"/>
                </a:solidFill>
                <a:latin typeface="Helvetica" panose="020B0604020202020204" pitchFamily="34" charset="0"/>
                <a:cs typeface="Helvetica" panose="020B0604020202020204" pitchFamily="34" charset="0"/>
              </a:rPr>
              <a:t>Compare the selectivity of Roofless to the large meshes (800 mm) in the upper panel of the trawl</a:t>
            </a:r>
          </a:p>
        </p:txBody>
      </p:sp>
      <p:sp>
        <p:nvSpPr>
          <p:cNvPr id="23" name="TextBox 22"/>
          <p:cNvSpPr txBox="1"/>
          <p:nvPr/>
        </p:nvSpPr>
        <p:spPr>
          <a:xfrm>
            <a:off x="302402" y="4324428"/>
            <a:ext cx="3060000" cy="1757043"/>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GEAR TRIALS</a:t>
            </a:r>
          </a:p>
          <a:p>
            <a:pPr lvl="0" defTabSz="685800"/>
            <a:r>
              <a:rPr lang="en-IE" sz="1100" b="1" dirty="0">
                <a:solidFill>
                  <a:prstClr val="black"/>
                </a:solidFill>
                <a:latin typeface="Helvetica" panose="020B0604020202020204" pitchFamily="34" charset="0"/>
                <a:cs typeface="Helvetica" panose="020B0604020202020204" pitchFamily="34" charset="0"/>
              </a:rPr>
              <a:t>Two trawls were fished in parallel for a month in October 2023. Both trawls were mounted with BACOMA 120 mm codends. One of the trawls had a section of large meshes (800 mm) mounted in the upper panel of the trawl and the other had Roofless mounted in the extension piece. Data were collected by the crew on the vessel.</a:t>
            </a:r>
          </a:p>
          <a:p>
            <a:pPr lvl="0" defTabSz="685800"/>
            <a:endParaRPr lang="en-IE" sz="1100" b="1" dirty="0">
              <a:solidFill>
                <a:prstClr val="black"/>
              </a:solidFill>
              <a:latin typeface="Helvetica" panose="020B0604020202020204" pitchFamily="34" charset="0"/>
              <a:cs typeface="Helvetica" panose="020B0604020202020204" pitchFamily="34" charset="0"/>
            </a:endParaRPr>
          </a:p>
          <a:p>
            <a:pPr lvl="0" defTabSz="685800"/>
            <a:endParaRPr lang="en-IE" sz="1100" b="1" dirty="0">
              <a:solidFill>
                <a:prstClr val="black"/>
              </a:solidFill>
              <a:latin typeface="Helvetica" panose="020B0604020202020204" pitchFamily="34" charset="0"/>
              <a:cs typeface="Helvetica" panose="020B0604020202020204" pitchFamily="34" charset="0"/>
            </a:endParaRPr>
          </a:p>
          <a:p>
            <a:pPr lvl="0" defTabSz="685800"/>
            <a:endParaRPr lang="en-IE" dirty="0"/>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24" name="TextBox 23"/>
          <p:cNvSpPr txBox="1"/>
          <p:nvPr/>
        </p:nvSpPr>
        <p:spPr>
          <a:xfrm>
            <a:off x="314285" y="2394263"/>
            <a:ext cx="3060000" cy="960726"/>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TARGET SPECIES</a:t>
            </a:r>
          </a:p>
          <a:p>
            <a:pPr lvl="0" defTabSz="685800"/>
            <a:r>
              <a:rPr lang="en-IE" sz="1100" b="1" dirty="0">
                <a:solidFill>
                  <a:prstClr val="black"/>
                </a:solidFill>
                <a:latin typeface="Helvetica" panose="020B0604020202020204" pitchFamily="34" charset="0"/>
                <a:cs typeface="Helvetica" panose="020B0604020202020204" pitchFamily="34" charset="0"/>
              </a:rPr>
              <a:t>Plaice (</a:t>
            </a:r>
            <a:r>
              <a:rPr lang="en-IE" sz="1100" b="1" i="1" dirty="0">
                <a:solidFill>
                  <a:prstClr val="black"/>
                </a:solidFill>
                <a:latin typeface="Helvetica" panose="020B0604020202020204" pitchFamily="34" charset="0"/>
                <a:cs typeface="Helvetica" panose="020B0604020202020204" pitchFamily="34" charset="0"/>
              </a:rPr>
              <a:t>Pleuronectes platessa</a:t>
            </a:r>
            <a:r>
              <a:rPr lang="en-IE" sz="1100" b="1" dirty="0">
                <a:solidFill>
                  <a:prstClr val="black"/>
                </a:solidFill>
                <a:latin typeface="Helvetica" panose="020B0604020202020204" pitchFamily="34" charset="0"/>
                <a:cs typeface="Helvetica" panose="020B0604020202020204" pitchFamily="34" charset="0"/>
              </a:rPr>
              <a:t>)</a:t>
            </a:r>
          </a:p>
          <a:p>
            <a:pPr lvl="0" defTabSz="685800"/>
            <a:r>
              <a:rPr lang="en-IE" sz="1100" b="1" dirty="0">
                <a:solidFill>
                  <a:prstClr val="black"/>
                </a:solidFill>
                <a:latin typeface="Helvetica" panose="020B0604020202020204" pitchFamily="34" charset="0"/>
                <a:cs typeface="Helvetica" panose="020B0604020202020204" pitchFamily="34" charset="0"/>
              </a:rPr>
              <a:t>Flounder (</a:t>
            </a:r>
            <a:r>
              <a:rPr lang="en-IE" sz="1100" b="1" i="1" dirty="0" err="1">
                <a:solidFill>
                  <a:prstClr val="black"/>
                </a:solidFill>
                <a:latin typeface="Helvetica" panose="020B0604020202020204" pitchFamily="34" charset="0"/>
                <a:cs typeface="Helvetica" panose="020B0604020202020204" pitchFamily="34" charset="0"/>
              </a:rPr>
              <a:t>Platichthys</a:t>
            </a:r>
            <a:r>
              <a:rPr lang="en-IE" sz="1100" b="1" i="1" dirty="0">
                <a:solidFill>
                  <a:prstClr val="black"/>
                </a:solidFill>
                <a:latin typeface="Helvetica" panose="020B0604020202020204" pitchFamily="34" charset="0"/>
                <a:cs typeface="Helvetica" panose="020B0604020202020204" pitchFamily="34" charset="0"/>
              </a:rPr>
              <a:t> </a:t>
            </a:r>
            <a:r>
              <a:rPr lang="en-IE" sz="1100" b="1" i="1" dirty="0" err="1">
                <a:solidFill>
                  <a:prstClr val="black"/>
                </a:solidFill>
                <a:latin typeface="Helvetica" panose="020B0604020202020204" pitchFamily="34" charset="0"/>
                <a:cs typeface="Helvetica" panose="020B0604020202020204" pitchFamily="34" charset="0"/>
              </a:rPr>
              <a:t>flesus</a:t>
            </a:r>
            <a:r>
              <a:rPr lang="en-IE" sz="1100" b="1" dirty="0">
                <a:solidFill>
                  <a:prstClr val="black"/>
                </a:solidFill>
                <a:latin typeface="Helvetica" panose="020B0604020202020204" pitchFamily="34" charset="0"/>
                <a:cs typeface="Helvetica" panose="020B0604020202020204" pitchFamily="34" charset="0"/>
              </a:rPr>
              <a:t>)</a:t>
            </a:r>
          </a:p>
          <a:p>
            <a:pPr lvl="0" defTabSz="685800"/>
            <a:r>
              <a:rPr lang="en-IE" sz="1100" b="1" dirty="0">
                <a:solidFill>
                  <a:prstClr val="black"/>
                </a:solidFill>
                <a:latin typeface="Helvetica" panose="020B0604020202020204" pitchFamily="34" charset="0"/>
                <a:cs typeface="Helvetica" panose="020B0604020202020204" pitchFamily="34" charset="0"/>
              </a:rPr>
              <a:t>Dab (</a:t>
            </a:r>
            <a:r>
              <a:rPr lang="en-IE" sz="1100" b="1" i="1" dirty="0" err="1">
                <a:solidFill>
                  <a:prstClr val="black"/>
                </a:solidFill>
                <a:latin typeface="Helvetica" panose="020B0604020202020204" pitchFamily="34" charset="0"/>
                <a:cs typeface="Helvetica" panose="020B0604020202020204" pitchFamily="34" charset="0"/>
              </a:rPr>
              <a:t>Limanda</a:t>
            </a:r>
            <a:r>
              <a:rPr lang="en-IE" sz="1100" b="1" i="1" dirty="0">
                <a:solidFill>
                  <a:prstClr val="black"/>
                </a:solidFill>
                <a:latin typeface="Helvetica" panose="020B0604020202020204" pitchFamily="34" charset="0"/>
                <a:cs typeface="Helvetica" panose="020B0604020202020204" pitchFamily="34" charset="0"/>
              </a:rPr>
              <a:t> </a:t>
            </a:r>
            <a:r>
              <a:rPr lang="en-IE" sz="1100" b="1" i="1" dirty="0" err="1">
                <a:solidFill>
                  <a:prstClr val="black"/>
                </a:solidFill>
                <a:latin typeface="Helvetica" panose="020B0604020202020204" pitchFamily="34" charset="0"/>
                <a:cs typeface="Helvetica" panose="020B0604020202020204" pitchFamily="34" charset="0"/>
              </a:rPr>
              <a:t>limanda</a:t>
            </a:r>
            <a:r>
              <a:rPr lang="en-IE" sz="1100" b="1" dirty="0">
                <a:solidFill>
                  <a:prstClr val="black"/>
                </a:solidFill>
                <a:latin typeface="Helvetica" panose="020B0604020202020204" pitchFamily="34" charset="0"/>
                <a:cs typeface="Helvetica" panose="020B0604020202020204" pitchFamily="34" charset="0"/>
              </a:rPr>
              <a:t>)</a:t>
            </a:r>
          </a:p>
          <a:p>
            <a:pPr lvl="0" defTabSz="685800"/>
            <a:r>
              <a:rPr lang="en-IE" sz="1100" b="1" dirty="0">
                <a:solidFill>
                  <a:prstClr val="black"/>
                </a:solidFill>
                <a:latin typeface="Helvetica" panose="020B0604020202020204" pitchFamily="34" charset="0"/>
                <a:cs typeface="Helvetica" panose="020B0604020202020204" pitchFamily="34" charset="0"/>
              </a:rPr>
              <a:t>Cod (</a:t>
            </a:r>
            <a:r>
              <a:rPr lang="en-IE" sz="1100" b="1" i="1" dirty="0">
                <a:solidFill>
                  <a:prstClr val="black"/>
                </a:solidFill>
                <a:latin typeface="Helvetica" panose="020B0604020202020204" pitchFamily="34" charset="0"/>
                <a:cs typeface="Helvetica" panose="020B0604020202020204" pitchFamily="34" charset="0"/>
              </a:rPr>
              <a:t>Gadus </a:t>
            </a:r>
            <a:r>
              <a:rPr lang="en-IE" sz="1100" b="1" i="1" dirty="0" err="1">
                <a:solidFill>
                  <a:prstClr val="black"/>
                </a:solidFill>
                <a:latin typeface="Helvetica" panose="020B0604020202020204" pitchFamily="34" charset="0"/>
                <a:cs typeface="Helvetica" panose="020B0604020202020204" pitchFamily="34" charset="0"/>
              </a:rPr>
              <a:t>morhua</a:t>
            </a:r>
            <a:r>
              <a:rPr lang="en-IE" sz="1100" b="1" dirty="0">
                <a:solidFill>
                  <a:prstClr val="black"/>
                </a:solidFill>
                <a:latin typeface="Helvetica" panose="020B0604020202020204" pitchFamily="34" charset="0"/>
                <a:cs typeface="Helvetica" panose="020B0604020202020204" pitchFamily="34" charset="0"/>
              </a:rPr>
              <a:t>)</a:t>
            </a:r>
          </a:p>
          <a:p>
            <a:pPr lvl="0" defTabSz="685800"/>
            <a:endParaRPr lang="en-IE" sz="1100" b="1" dirty="0">
              <a:solidFill>
                <a:prstClr val="black"/>
              </a:solidFill>
              <a:latin typeface="Helvetica" panose="020B0604020202020204" pitchFamily="34" charset="0"/>
              <a:cs typeface="Helvetica" panose="020B0604020202020204" pitchFamily="34" charset="0"/>
            </a:endParaRPr>
          </a:p>
          <a:p>
            <a:endParaRPr lang="en-IE" dirty="0"/>
          </a:p>
        </p:txBody>
      </p:sp>
      <p:sp>
        <p:nvSpPr>
          <p:cNvPr id="25" name="TextBox 24"/>
          <p:cNvSpPr txBox="1"/>
          <p:nvPr/>
        </p:nvSpPr>
        <p:spPr>
          <a:xfrm>
            <a:off x="314285" y="1631958"/>
            <a:ext cx="3060000" cy="615553"/>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AIM</a:t>
            </a:r>
          </a:p>
          <a:p>
            <a:pPr lvl="0" defTabSz="685800"/>
            <a:r>
              <a:rPr lang="en-IE" sz="1100" b="1" dirty="0">
                <a:solidFill>
                  <a:prstClr val="black"/>
                </a:solidFill>
                <a:latin typeface="Helvetica" panose="020B0604020202020204" pitchFamily="34" charset="0"/>
                <a:cs typeface="Helvetica" panose="020B0604020202020204" pitchFamily="34" charset="0"/>
              </a:rPr>
              <a:t>Reduce catches of cod while retaining commercially important flatfish species</a:t>
            </a:r>
            <a:endParaRPr lang="en-IE" dirty="0"/>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26" name="TextBox 25"/>
          <p:cNvSpPr txBox="1"/>
          <p:nvPr/>
        </p:nvSpPr>
        <p:spPr>
          <a:xfrm>
            <a:off x="302402" y="3518993"/>
            <a:ext cx="3060000" cy="615553"/>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AREA, VESSEL</a:t>
            </a:r>
          </a:p>
          <a:p>
            <a:pPr lvl="0" defTabSz="685800"/>
            <a:r>
              <a:rPr lang="en-IE" sz="1100" b="1" dirty="0">
                <a:solidFill>
                  <a:prstClr val="black"/>
                </a:solidFill>
                <a:latin typeface="Helvetica" panose="020B0604020202020204" pitchFamily="34" charset="0"/>
                <a:cs typeface="Helvetica" panose="020B0604020202020204" pitchFamily="34" charset="0"/>
              </a:rPr>
              <a:t>Baltic Sea (ICES subdivision 24)</a:t>
            </a:r>
          </a:p>
          <a:p>
            <a:pPr lvl="0" defTabSz="685800"/>
            <a:r>
              <a:rPr lang="en-IE" sz="1100" b="1" dirty="0">
                <a:solidFill>
                  <a:prstClr val="black"/>
                </a:solidFill>
                <a:latin typeface="Helvetica" panose="020B0604020202020204" pitchFamily="34" charset="0"/>
                <a:cs typeface="Helvetica" panose="020B0604020202020204" pitchFamily="34" charset="0"/>
              </a:rPr>
              <a:t>Stern trawler (17 m, 221 kW)</a:t>
            </a:r>
            <a:endParaRPr lang="en-IE" dirty="0"/>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27" name="TextBox 26"/>
          <p:cNvSpPr txBox="1"/>
          <p:nvPr/>
        </p:nvSpPr>
        <p:spPr>
          <a:xfrm>
            <a:off x="3465179" y="4476277"/>
            <a:ext cx="3060000" cy="1605193"/>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RESULTS</a:t>
            </a:r>
          </a:p>
          <a:p>
            <a:pPr lvl="0" defTabSz="685800"/>
            <a:r>
              <a:rPr lang="en-IE" sz="1100" b="1" dirty="0">
                <a:solidFill>
                  <a:prstClr val="black"/>
                </a:solidFill>
                <a:latin typeface="Helvetica" panose="020B0604020202020204" pitchFamily="34" charset="0"/>
                <a:cs typeface="Helvetica" panose="020B0604020202020204" pitchFamily="34" charset="0"/>
              </a:rPr>
              <a:t>When fishing with Roofless, cod catches were reduced by 52 % when compared to the large mesh panel. However, catches of cod during the trial were low (156 kg), counting for only 1.1 % of total catches. For flatfish, catches were reduced by 10 - 26 % (10 % for flounder, 17 % for plaice </a:t>
            </a:r>
            <a:r>
              <a:rPr lang="en-IE" sz="1100" b="1">
                <a:solidFill>
                  <a:prstClr val="black"/>
                </a:solidFill>
                <a:latin typeface="Helvetica" panose="020B0604020202020204" pitchFamily="34" charset="0"/>
                <a:cs typeface="Helvetica" panose="020B0604020202020204" pitchFamily="34" charset="0"/>
              </a:rPr>
              <a:t>and 26 </a:t>
            </a:r>
            <a:r>
              <a:rPr lang="en-IE" sz="1100" b="1" dirty="0">
                <a:solidFill>
                  <a:prstClr val="black"/>
                </a:solidFill>
                <a:latin typeface="Helvetica" panose="020B0604020202020204" pitchFamily="34" charset="0"/>
                <a:cs typeface="Helvetica" panose="020B0604020202020204" pitchFamily="34" charset="0"/>
              </a:rPr>
              <a:t>% for dab).</a:t>
            </a:r>
          </a:p>
          <a:p>
            <a:pPr lvl="0" defTabSz="685800"/>
            <a:endParaRPr lang="en-IE" sz="1100" b="1" dirty="0">
              <a:solidFill>
                <a:prstClr val="black"/>
              </a:solidFill>
              <a:latin typeface="Helvetica" panose="020B0604020202020204" pitchFamily="34" charset="0"/>
              <a:cs typeface="Helvetica" panose="020B0604020202020204" pitchFamily="34" charset="0"/>
            </a:endParaRPr>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29" name="TextBox 28"/>
          <p:cNvSpPr txBox="1"/>
          <p:nvPr/>
        </p:nvSpPr>
        <p:spPr>
          <a:xfrm>
            <a:off x="278508" y="7755054"/>
            <a:ext cx="3060000" cy="615553"/>
          </a:xfrm>
          <a:prstGeom prst="rect">
            <a:avLst/>
          </a:prstGeom>
          <a:no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FURTHER INFORMATION</a:t>
            </a:r>
          </a:p>
          <a:p>
            <a:pPr lvl="0" defTabSz="685800"/>
            <a:r>
              <a:rPr lang="en-IE" sz="1100" b="1" dirty="0">
                <a:solidFill>
                  <a:prstClr val="black"/>
                </a:solidFill>
                <a:latin typeface="Helvetica" panose="020B0604020202020204" pitchFamily="34" charset="0"/>
                <a:cs typeface="Helvetica" panose="020B0604020202020204" pitchFamily="34" charset="0"/>
              </a:rPr>
              <a:t>Jordan Feekings (jpfe@aqua.dtu.dk)</a:t>
            </a:r>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E158BF7C-CCB9-3EDF-1C27-3682779E42F7}"/>
              </a:ext>
            </a:extLst>
          </p:cNvPr>
          <p:cNvSpPr txBox="1"/>
          <p:nvPr/>
        </p:nvSpPr>
        <p:spPr>
          <a:xfrm>
            <a:off x="3465179" y="7782454"/>
            <a:ext cx="3060000" cy="954107"/>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SKIPPERS COMMENTS</a:t>
            </a:r>
          </a:p>
          <a:p>
            <a:pPr lvl="0" defTabSz="685800"/>
            <a:r>
              <a:rPr lang="en-IE" sz="1100" b="1" dirty="0">
                <a:solidFill>
                  <a:prstClr val="black"/>
                </a:solidFill>
                <a:latin typeface="Helvetica" panose="020B0604020202020204" pitchFamily="34" charset="0"/>
                <a:cs typeface="Helvetica" panose="020B0604020202020204" pitchFamily="34" charset="0"/>
              </a:rPr>
              <a:t>The trawl worked well under fishery and resulted in a clean flatfish fishery </a:t>
            </a:r>
          </a:p>
          <a:p>
            <a:pPr lvl="0" defTabSz="685800"/>
            <a:endParaRPr lang="en-IE" sz="1100" b="1" dirty="0">
              <a:solidFill>
                <a:prstClr val="black"/>
              </a:solidFill>
              <a:latin typeface="Helvetica" panose="020B0604020202020204" pitchFamily="34" charset="0"/>
              <a:cs typeface="Helvetica" panose="020B0604020202020204" pitchFamily="34" charset="0"/>
            </a:endParaRPr>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grpSp>
        <p:nvGrpSpPr>
          <p:cNvPr id="18" name="Group 17">
            <a:extLst>
              <a:ext uri="{FF2B5EF4-FFF2-40B4-BE49-F238E27FC236}">
                <a16:creationId xmlns:a16="http://schemas.microsoft.com/office/drawing/2014/main" id="{79A6830F-A092-D726-69B8-B599289746D1}"/>
              </a:ext>
            </a:extLst>
          </p:cNvPr>
          <p:cNvGrpSpPr/>
          <p:nvPr/>
        </p:nvGrpSpPr>
        <p:grpSpPr>
          <a:xfrm>
            <a:off x="3465179" y="1630952"/>
            <a:ext cx="3060000" cy="2657623"/>
            <a:chOff x="3465179" y="1787416"/>
            <a:chExt cx="3060000" cy="2657623"/>
          </a:xfrm>
        </p:grpSpPr>
        <p:pic>
          <p:nvPicPr>
            <p:cNvPr id="11" name="Picture 10">
              <a:extLst>
                <a:ext uri="{FF2B5EF4-FFF2-40B4-BE49-F238E27FC236}">
                  <a16:creationId xmlns:a16="http://schemas.microsoft.com/office/drawing/2014/main" id="{19BC8C1A-3F23-0C77-C414-A9E6E53CCB42}"/>
                </a:ext>
              </a:extLst>
            </p:cNvPr>
            <p:cNvPicPr>
              <a:picLocks noChangeAspect="1"/>
            </p:cNvPicPr>
            <p:nvPr/>
          </p:nvPicPr>
          <p:blipFill rotWithShape="1">
            <a:blip r:embed="rId2"/>
            <a:srcRect l="11324" r="11964"/>
            <a:stretch/>
          </p:blipFill>
          <p:spPr>
            <a:xfrm>
              <a:off x="3465179" y="1787416"/>
              <a:ext cx="3060000" cy="2657623"/>
            </a:xfrm>
            <a:prstGeom prst="rect">
              <a:avLst/>
            </a:prstGeom>
          </p:spPr>
        </p:pic>
        <p:sp>
          <p:nvSpPr>
            <p:cNvPr id="12" name="Oval 11">
              <a:extLst>
                <a:ext uri="{FF2B5EF4-FFF2-40B4-BE49-F238E27FC236}">
                  <a16:creationId xmlns:a16="http://schemas.microsoft.com/office/drawing/2014/main" id="{C1D3E1A0-6138-AAA5-8FF9-0CE6312B97A0}"/>
                </a:ext>
              </a:extLst>
            </p:cNvPr>
            <p:cNvSpPr/>
            <p:nvPr/>
          </p:nvSpPr>
          <p:spPr>
            <a:xfrm rot="21034354">
              <a:off x="5425480" y="3553097"/>
              <a:ext cx="393822" cy="160900"/>
            </a:xfrm>
            <a:prstGeom prst="ellipse">
              <a:avLst/>
            </a:prstGeom>
            <a:gradFill flip="none" rotWithShape="1">
              <a:gsLst>
                <a:gs pos="70000">
                  <a:srgbClr val="00388D"/>
                </a:gs>
                <a:gs pos="0">
                  <a:srgbClr val="0058B5"/>
                </a:gs>
                <a:gs pos="100000">
                  <a:srgbClr val="003387"/>
                </a:gs>
              </a:gsLst>
              <a:lin ang="3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4" name="Group 13">
            <a:extLst>
              <a:ext uri="{FF2B5EF4-FFF2-40B4-BE49-F238E27FC236}">
                <a16:creationId xmlns:a16="http://schemas.microsoft.com/office/drawing/2014/main" id="{59CED341-8D81-B690-5334-31F4D5085D16}"/>
              </a:ext>
            </a:extLst>
          </p:cNvPr>
          <p:cNvGrpSpPr/>
          <p:nvPr/>
        </p:nvGrpSpPr>
        <p:grpSpPr>
          <a:xfrm>
            <a:off x="314285" y="8843285"/>
            <a:ext cx="6209345" cy="791895"/>
            <a:chOff x="314285" y="8843285"/>
            <a:chExt cx="6209345" cy="791895"/>
          </a:xfrm>
        </p:grpSpPr>
        <p:sp>
          <p:nvSpPr>
            <p:cNvPr id="15" name="Round Same Side Corner Rectangle 9">
              <a:extLst>
                <a:ext uri="{FF2B5EF4-FFF2-40B4-BE49-F238E27FC236}">
                  <a16:creationId xmlns:a16="http://schemas.microsoft.com/office/drawing/2014/main" id="{657B64E5-C1B7-D7C2-5443-C878E4F4C54A}"/>
                </a:ext>
              </a:extLst>
            </p:cNvPr>
            <p:cNvSpPr/>
            <p:nvPr/>
          </p:nvSpPr>
          <p:spPr>
            <a:xfrm flipV="1">
              <a:off x="314285" y="8843285"/>
              <a:ext cx="6209345" cy="791895"/>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a:extLst>
                <a:ext uri="{FF2B5EF4-FFF2-40B4-BE49-F238E27FC236}">
                  <a16:creationId xmlns:a16="http://schemas.microsoft.com/office/drawing/2014/main" id="{A6262A49-C56E-1F70-D68A-75493DED8F2C}"/>
                </a:ext>
              </a:extLst>
            </p:cNvPr>
            <p:cNvPicPr>
              <a:picLocks noChangeAspect="1"/>
            </p:cNvPicPr>
            <p:nvPr/>
          </p:nvPicPr>
          <p:blipFill>
            <a:blip r:embed="rId3"/>
            <a:stretch>
              <a:fillRect/>
            </a:stretch>
          </p:blipFill>
          <p:spPr>
            <a:xfrm>
              <a:off x="687013" y="8887536"/>
              <a:ext cx="434975" cy="634514"/>
            </a:xfrm>
            <a:prstGeom prst="rect">
              <a:avLst/>
            </a:prstGeom>
            <a:ln>
              <a:noFill/>
            </a:ln>
          </p:spPr>
        </p:pic>
        <p:pic>
          <p:nvPicPr>
            <p:cNvPr id="17" name="Picture 16" descr="A blue flag with yellow stars&#10;&#10;Description automatically generated">
              <a:extLst>
                <a:ext uri="{FF2B5EF4-FFF2-40B4-BE49-F238E27FC236}">
                  <a16:creationId xmlns:a16="http://schemas.microsoft.com/office/drawing/2014/main" id="{1B2C46D4-5A7B-3953-D0AE-94125D06AB1C}"/>
                </a:ext>
              </a:extLst>
            </p:cNvPr>
            <p:cNvPicPr>
              <a:picLocks noChangeAspect="1"/>
            </p:cNvPicPr>
            <p:nvPr/>
          </p:nvPicPr>
          <p:blipFill>
            <a:blip r:embed="rId4"/>
            <a:stretch>
              <a:fillRect/>
            </a:stretch>
          </p:blipFill>
          <p:spPr>
            <a:xfrm>
              <a:off x="1330037" y="8891168"/>
              <a:ext cx="1413164" cy="707096"/>
            </a:xfrm>
            <a:prstGeom prst="rect">
              <a:avLst/>
            </a:prstGeom>
            <a:ln>
              <a:noFill/>
            </a:ln>
          </p:spPr>
        </p:pic>
      </p:grpSp>
      <p:pic>
        <p:nvPicPr>
          <p:cNvPr id="3" name="Picture 2">
            <a:extLst>
              <a:ext uri="{FF2B5EF4-FFF2-40B4-BE49-F238E27FC236}">
                <a16:creationId xmlns:a16="http://schemas.microsoft.com/office/drawing/2014/main" id="{C8B3DBCB-C02A-DE97-EB20-E49387AB1D59}"/>
              </a:ext>
            </a:extLst>
          </p:cNvPr>
          <p:cNvPicPr>
            <a:picLocks noChangeAspect="1"/>
          </p:cNvPicPr>
          <p:nvPr/>
        </p:nvPicPr>
        <p:blipFill>
          <a:blip r:embed="rId5"/>
          <a:stretch>
            <a:fillRect/>
          </a:stretch>
        </p:blipFill>
        <p:spPr>
          <a:xfrm>
            <a:off x="314285" y="6179296"/>
            <a:ext cx="6231323" cy="1516443"/>
          </a:xfrm>
          <a:prstGeom prst="rect">
            <a:avLst/>
          </a:prstGeom>
        </p:spPr>
      </p:pic>
    </p:spTree>
    <p:extLst>
      <p:ext uri="{BB962C8B-B14F-4D97-AF65-F5344CB8AC3E}">
        <p14:creationId xmlns:p14="http://schemas.microsoft.com/office/powerpoint/2010/main" val="3384197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22278</TotalTime>
  <Words>239</Words>
  <Application>Microsoft Office PowerPoint</Application>
  <PresentationFormat>A4 Paper (210x297 mm)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Compare the selectivity of Roofless to the large meshes (800 mm) in the upper panel of the trawl</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O'Neill</dc:creator>
  <cp:lastModifiedBy>Jordan P. Feekings</cp:lastModifiedBy>
  <cp:revision>35</cp:revision>
  <dcterms:created xsi:type="dcterms:W3CDTF">2019-02-20T06:36:56Z</dcterms:created>
  <dcterms:modified xsi:type="dcterms:W3CDTF">2023-12-15T20:30:02Z</dcterms:modified>
</cp:coreProperties>
</file>