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B5"/>
    <a:srgbClr val="00388D"/>
    <a:srgbClr val="0058AE"/>
    <a:srgbClr val="013182"/>
    <a:srgbClr val="003387"/>
    <a:srgbClr val="0A52A6"/>
    <a:srgbClr val="023B8D"/>
    <a:srgbClr val="0154B0"/>
    <a:srgbClr val="003D8E"/>
    <a:srgbClr val="003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2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7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2402" y="1515537"/>
            <a:ext cx="3060000" cy="72188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65179" y="1531156"/>
            <a:ext cx="3060000" cy="721889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286603" y="188822"/>
            <a:ext cx="6237027" cy="1257841"/>
          </a:xfrm>
          <a:prstGeom prst="roundRect">
            <a:avLst/>
          </a:prstGeom>
          <a:gradFill>
            <a:gsLst>
              <a:gs pos="26667">
                <a:srgbClr val="29323F"/>
              </a:gs>
              <a:gs pos="50000">
                <a:schemeClr val="tx2">
                  <a:lumMod val="50000"/>
                </a:schemeClr>
              </a:gs>
              <a:gs pos="50000">
                <a:schemeClr val="tx2">
                  <a:lumMod val="50000"/>
                </a:schemeClr>
              </a:gs>
              <a:gs pos="50000">
                <a:schemeClr val="tx2"/>
              </a:gs>
              <a:gs pos="50000">
                <a:schemeClr val="tx2">
                  <a:lumMod val="50000"/>
                </a:schemeClr>
              </a:gs>
              <a:gs pos="50000">
                <a:schemeClr val="accent1">
                  <a:lumMod val="50000"/>
                </a:schemeClr>
              </a:gs>
              <a:gs pos="5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608" y="174967"/>
            <a:ext cx="6264000" cy="1254065"/>
          </a:xfrm>
          <a:noFill/>
          <a:ln>
            <a:noFill/>
            <a:miter lim="800000"/>
          </a:ln>
          <a:effectLst>
            <a:softEdge rad="0"/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IE" sz="20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 meshes (800 mm) in the upper panel of a trawl to reduce catches of cod in a flatfish fishery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402" y="4510783"/>
            <a:ext cx="3060000" cy="1480987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GEAR TRIALS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 trawls were fished in parallel for a month in March and April 2023. Both trawls were mounted with BACOMA 120 mm codends. One of the trawls had a section of large meshes (800 mm) mounted in the upper panel of the trawl. Data were collected by the crew on the vessel.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dirty="0"/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285" y="2523653"/>
            <a:ext cx="3060000" cy="977978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 SPECIES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Plaice (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Pleuronectes platessa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Flounder (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Platichthys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flesus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Dab (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Limanda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limanda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Cod (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Gadus 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morhua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25" name="TextBox 24"/>
          <p:cNvSpPr txBox="1"/>
          <p:nvPr/>
        </p:nvSpPr>
        <p:spPr>
          <a:xfrm>
            <a:off x="314285" y="1718218"/>
            <a:ext cx="3060000" cy="615553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AIM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Reduce catches of cod while retaining commercially important flatfish species</a:t>
            </a:r>
            <a:endParaRPr lang="en-IE" dirty="0"/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402" y="3691513"/>
            <a:ext cx="3060000" cy="615553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AREA, VESSEL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Baltic Sea (ICES subdivision 22)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Stern trawler (17 m, 221 kW)</a:t>
            </a:r>
            <a:endParaRPr lang="en-IE" dirty="0"/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179" y="4510782"/>
            <a:ext cx="3060000" cy="1480987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Catches of cod during the trial were low (752 kg), counting for only 3.6 % of total catches. </a:t>
            </a:r>
            <a:r>
              <a:rPr lang="en-IE" sz="1100" b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fishing with large meshes in the upper panel, cod catches were reduced by 38 % while catches of flatfish were reduce by 9-11 %.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508" y="7755054"/>
            <a:ext cx="3060000" cy="61555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FURTHER INFORMATION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Jordan Feekings (jpfe@aqua.dtu.dk)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8BF7C-CCB9-3EDF-1C27-3682779E42F7}"/>
              </a:ext>
            </a:extLst>
          </p:cNvPr>
          <p:cNvSpPr txBox="1"/>
          <p:nvPr/>
        </p:nvSpPr>
        <p:spPr>
          <a:xfrm>
            <a:off x="3465179" y="7782454"/>
            <a:ext cx="3060000" cy="954107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SKIPPERS COMMENTS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trawl worked well under fishery and resulted in a clean flatfish fishery 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783CA6-54DA-3423-AB4A-2B37AA301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3" y="6170581"/>
            <a:ext cx="6221228" cy="1543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9A6830F-A092-D726-69B8-B599289746D1}"/>
              </a:ext>
            </a:extLst>
          </p:cNvPr>
          <p:cNvGrpSpPr/>
          <p:nvPr/>
        </p:nvGrpSpPr>
        <p:grpSpPr>
          <a:xfrm>
            <a:off x="3465179" y="1708586"/>
            <a:ext cx="3060000" cy="2657623"/>
            <a:chOff x="3465179" y="1787416"/>
            <a:chExt cx="3060000" cy="26576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BC8C1A-3F23-0C77-C414-A9E6E53CC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24" r="11964"/>
            <a:stretch/>
          </p:blipFill>
          <p:spPr>
            <a:xfrm>
              <a:off x="3465179" y="1787416"/>
              <a:ext cx="3060000" cy="265762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D3E1A0-6138-AAA5-8FF9-0CE6312B97A0}"/>
                </a:ext>
              </a:extLst>
            </p:cNvPr>
            <p:cNvSpPr/>
            <p:nvPr/>
          </p:nvSpPr>
          <p:spPr>
            <a:xfrm rot="21034354">
              <a:off x="5425480" y="3553097"/>
              <a:ext cx="393822" cy="160900"/>
            </a:xfrm>
            <a:prstGeom prst="ellipse">
              <a:avLst/>
            </a:prstGeom>
            <a:gradFill flip="none" rotWithShape="1">
              <a:gsLst>
                <a:gs pos="70000">
                  <a:srgbClr val="00388D"/>
                </a:gs>
                <a:gs pos="0">
                  <a:srgbClr val="0058B5"/>
                </a:gs>
                <a:gs pos="100000">
                  <a:srgbClr val="003387"/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CED341-8D81-B690-5334-31F4D5085D16}"/>
              </a:ext>
            </a:extLst>
          </p:cNvPr>
          <p:cNvGrpSpPr/>
          <p:nvPr/>
        </p:nvGrpSpPr>
        <p:grpSpPr>
          <a:xfrm>
            <a:off x="314285" y="8843285"/>
            <a:ext cx="6209345" cy="791895"/>
            <a:chOff x="314285" y="8843285"/>
            <a:chExt cx="6209345" cy="791895"/>
          </a:xfrm>
        </p:grpSpPr>
        <p:sp>
          <p:nvSpPr>
            <p:cNvPr id="15" name="Round Same Side Corner Rectangle 9">
              <a:extLst>
                <a:ext uri="{FF2B5EF4-FFF2-40B4-BE49-F238E27FC236}">
                  <a16:creationId xmlns:a16="http://schemas.microsoft.com/office/drawing/2014/main" id="{657B64E5-C1B7-D7C2-5443-C878E4F4C54A}"/>
                </a:ext>
              </a:extLst>
            </p:cNvPr>
            <p:cNvSpPr/>
            <p:nvPr/>
          </p:nvSpPr>
          <p:spPr>
            <a:xfrm flipV="1">
              <a:off x="314285" y="8843285"/>
              <a:ext cx="6209345" cy="791895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262A49-C56E-1F70-D68A-75493DED8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013" y="8887536"/>
              <a:ext cx="434975" cy="6345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1B2C46D4-5A7B-3953-D0AE-94125D06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0037" y="8891168"/>
              <a:ext cx="1413164" cy="70709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8419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22174</TotalTime>
  <Words>210</Words>
  <Application>Microsoft Office PowerPoint</Application>
  <PresentationFormat>A4 Paper (210x297 mm)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Large meshes (800 mm) in the upper panel of a trawl to reduce catches of cod in a flatfish fishery 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O'Neill</dc:creator>
  <cp:lastModifiedBy>Rikke Petri Frandsen</cp:lastModifiedBy>
  <cp:revision>30</cp:revision>
  <dcterms:created xsi:type="dcterms:W3CDTF">2019-02-20T06:36:56Z</dcterms:created>
  <dcterms:modified xsi:type="dcterms:W3CDTF">2023-12-13T19:28:16Z</dcterms:modified>
</cp:coreProperties>
</file>